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619">
          <p15:clr>
            <a:srgbClr val="A4A3A4"/>
          </p15:clr>
        </p15:guide>
        <p15:guide id="4" pos="7151">
          <p15:clr>
            <a:srgbClr val="A4A3A4"/>
          </p15:clr>
        </p15:guide>
        <p15:guide id="5" orient="horz" pos="3779">
          <p15:clr>
            <a:srgbClr val="A4A3A4"/>
          </p15:clr>
        </p15:guide>
        <p15:guide id="6" orient="horz" pos="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>
        <p:guide orient="horz" pos="2160"/>
        <p:guide pos="3840"/>
        <p:guide pos="619"/>
        <p:guide pos="7151"/>
        <p:guide orient="horz" pos="3779"/>
        <p:guide orient="horz" pos="5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Изображение выглядит как текст&#10;&#10;Описание создано с высокой степенью достоверности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3419" y="401231"/>
            <a:ext cx="6029381" cy="165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6387548"/>
            <a:ext cx="12192000" cy="470452"/>
          </a:xfrm>
          <a:prstGeom prst="rect">
            <a:avLst/>
          </a:prstGeom>
          <a:solidFill>
            <a:srgbClr val="9F00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775520" y="2860766"/>
            <a:ext cx="8640960" cy="64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775520" y="5065486"/>
            <a:ext cx="4422080" cy="116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440" y="624336"/>
            <a:ext cx="3451338" cy="90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217" y="255679"/>
            <a:ext cx="2120832" cy="4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6387548"/>
            <a:ext cx="12192000" cy="470452"/>
          </a:xfrm>
          <a:prstGeom prst="rect">
            <a:avLst/>
          </a:prstGeom>
          <a:solidFill>
            <a:srgbClr val="9F00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83432" y="858966"/>
            <a:ext cx="10370368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003D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9F003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983432" y="1644521"/>
            <a:ext cx="1037036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23663" y="643472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83432" y="987424"/>
            <a:ext cx="3788593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983432" y="2057400"/>
            <a:ext cx="378859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6387548"/>
            <a:ext cx="12192000" cy="470452"/>
          </a:xfrm>
          <a:prstGeom prst="rect">
            <a:avLst/>
          </a:prstGeom>
          <a:solidFill>
            <a:srgbClr val="9F00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3217" y="255679"/>
            <a:ext cx="2120832" cy="4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23663" y="643472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387548"/>
            <a:ext cx="12192000" cy="470452"/>
          </a:xfrm>
          <a:prstGeom prst="rect">
            <a:avLst/>
          </a:prstGeom>
          <a:solidFill>
            <a:srgbClr val="9F00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d-ws.biz/articles/case-corsair-carbide-200r.s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wgrounds.com/art/view/henkkaplays64/stickma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775520" y="2860766"/>
            <a:ext cx="8640960" cy="141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ru-RU" sz="2800" b="1" dirty="0"/>
              <a:t>«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ahoma" panose="020B0604030504040204" pitchFamily="34" charset="0"/>
              </a:rPr>
              <a:t>Разработка мобильного приложения по сборке компьютеров с анализом совместимости комплектующих</a:t>
            </a:r>
            <a:r>
              <a:rPr lang="ru-RU" sz="2800" b="1" dirty="0"/>
              <a:t>»</a:t>
            </a:r>
            <a:endParaRPr sz="2800" b="1"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993293" y="5576232"/>
            <a:ext cx="6824783" cy="116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ru-RU" dirty="0"/>
              <a:t>Выполнил</a:t>
            </a:r>
            <a:r>
              <a:rPr lang="en-US" dirty="0"/>
              <a:t>:</a:t>
            </a:r>
            <a:br>
              <a:rPr lang="en-US" dirty="0"/>
            </a:br>
            <a:r>
              <a:rPr lang="ru-RU" dirty="0"/>
              <a:t>Студент группы 22ИМО Жиляков Дмитрий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Деловая женщина с табличкой">
            <a:extLst>
              <a:ext uri="{FF2B5EF4-FFF2-40B4-BE49-F238E27FC236}">
                <a16:creationId xmlns:a16="http://schemas.microsoft.com/office/drawing/2014/main" id="{94296840-4723-4198-B666-E9EF631B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8" y="-58147"/>
            <a:ext cx="10379412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DC57E8-3512-4166-AFFD-9A021C735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52BF599-D1F8-4D4C-B187-6AE16EBF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9596" y="1517517"/>
            <a:ext cx="3022458" cy="1070042"/>
          </a:xfrm>
        </p:spPr>
        <p:txBody>
          <a:bodyPr/>
          <a:lstStyle/>
          <a:p>
            <a:pPr marL="50800" indent="0">
              <a:buNone/>
            </a:pPr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31459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83432" y="858966"/>
            <a:ext cx="10370368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003D"/>
              </a:buClr>
              <a:buSzPct val="100000"/>
              <a:buFont typeface="Arial"/>
              <a:buNone/>
            </a:pPr>
            <a:r>
              <a:rPr lang="ru-RU" dirty="0"/>
              <a:t>Актуальность</a:t>
            </a:r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59648" y="1446813"/>
            <a:ext cx="7312071" cy="132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ru-RU" sz="1800" dirty="0"/>
              <a:t>В наше время, когда технологии стремительно развиваются, а доступ к высокопроизводительным компьютерам становится все более важным. Развитие рынка компьютерных компонентов и постоянное обновление технологий создают сложность в выборе подходящих компонентов для ПК.</a:t>
            </a:r>
            <a:endParaRPr sz="1800"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23663" y="643472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557AB3-1630-406C-98A2-11A2A3DA5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68164" y="1710467"/>
            <a:ext cx="4043607" cy="3437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39CD1-4259-450B-AF1E-AA9B4B6AFFB9}"/>
              </a:ext>
            </a:extLst>
          </p:cNvPr>
          <p:cNvSpPr txBox="1"/>
          <p:nvPr/>
        </p:nvSpPr>
        <p:spPr>
          <a:xfrm>
            <a:off x="365071" y="318869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Люди ищут инструменты, которые предоставляют интуитивно понятные средства анализа и рекомендации, учитывающие совместимость компонентов. Такие решения облегчают жизнь как новичкам, так и опытным пользователям, предоставляя им возможность быстро и эффективно создавать высокопроизводительные компьютеры, соответствующие их потребностям и бюджету.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983432" y="858966"/>
            <a:ext cx="10370368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003D"/>
              </a:buClr>
              <a:buSzPct val="100000"/>
              <a:buFont typeface="Arial"/>
              <a:buNone/>
            </a:pPr>
            <a:r>
              <a:rPr lang="ru-RU" dirty="0"/>
              <a:t>Проблема</a:t>
            </a:r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95450" y="1389997"/>
            <a:ext cx="11092304" cy="170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ru-RU" sz="1800" dirty="0"/>
              <a:t>Проблематика, с которой сталкиваются люди при сборке компьютера, вытекает из нескольких ключевых факторов:</a:t>
            </a:r>
          </a:p>
          <a:p>
            <a:pPr marL="4635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1800" dirty="0"/>
              <a:t>Сложность выбора компонентов</a:t>
            </a:r>
          </a:p>
          <a:p>
            <a:pPr marL="4635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1800" dirty="0"/>
              <a:t>Совместимость компонентов</a:t>
            </a:r>
          </a:p>
          <a:p>
            <a:pPr marL="4635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1800" dirty="0"/>
              <a:t>Недостаток информации</a:t>
            </a:r>
          </a:p>
          <a:p>
            <a:pPr marL="4635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1800" dirty="0"/>
              <a:t>Бюджетные Ограничения</a:t>
            </a:r>
            <a:endParaRPr sz="1800"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23663" y="643472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8FF81D-357E-48CE-8140-0C8992EA7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4667" l="10000" r="90000">
                        <a14:foregroundMark x1="60111" y1="26111" x2="66778" y2="35000"/>
                        <a14:foregroundMark x1="65444" y1="37778" x2="66778" y2="58000"/>
                        <a14:foregroundMark x1="34333" y1="18111" x2="34556" y2="29556"/>
                        <a14:foregroundMark x1="34000" y1="14111" x2="32444" y2="23333"/>
                        <a14:foregroundMark x1="32222" y1="12111" x2="31333" y2="11111"/>
                        <a14:foregroundMark x1="34333" y1="10556" x2="34222" y2="13444"/>
                        <a14:foregroundMark x1="29000" y1="9667" x2="34556" y2="15778"/>
                        <a14:foregroundMark x1="34556" y1="15778" x2="34556" y2="15778"/>
                        <a14:foregroundMark x1="32000" y1="11444" x2="28556" y2="9667"/>
                        <a14:foregroundMark x1="30778" y1="12000" x2="33111" y2="7000"/>
                        <a14:foregroundMark x1="30778" y1="3556" x2="32444" y2="3000"/>
                        <a14:foregroundMark x1="50556" y1="16889" x2="50556" y2="16889"/>
                        <a14:foregroundMark x1="76667" y1="91111" x2="69889" y2="91444"/>
                        <a14:foregroundMark x1="75111" y1="94667" x2="70778" y2="94444"/>
                        <a14:foregroundMark x1="37556" y1="30222" x2="36444" y2="34222"/>
                        <a14:foregroundMark x1="40444" y1="36111" x2="39778" y2="39889"/>
                        <a14:foregroundMark x1="31333" y1="46333" x2="30556" y2="49333"/>
                        <a14:foregroundMark x1="29444" y1="55222" x2="29111" y2="56667"/>
                        <a14:foregroundMark x1="42778" y1="43556" x2="43222" y2="45667"/>
                        <a14:foregroundMark x1="40889" y1="42889" x2="42667" y2="48889"/>
                        <a14:foregroundMark x1="44000" y1="52333" x2="45248" y2="54896"/>
                        <a14:backgroundMark x1="46333" y1="56667" x2="45667" y2="57333"/>
                        <a14:backgroundMark x1="46444" y1="56222" x2="44667" y2="56778"/>
                        <a14:backgroundMark x1="47556" y1="56889" x2="45111" y2="5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8117" y="2771481"/>
            <a:ext cx="3549191" cy="3549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8470E3-5978-46BF-A667-CC032534CCC1}"/>
              </a:ext>
            </a:extLst>
          </p:cNvPr>
          <p:cNvSpPr txBox="1"/>
          <p:nvPr/>
        </p:nvSpPr>
        <p:spPr>
          <a:xfrm>
            <a:off x="263950" y="3751870"/>
            <a:ext cx="5524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Облегчение этих вызовов требует инструментов, предоставляющих прозрачный анализ, </a:t>
            </a:r>
            <a:r>
              <a:rPr lang="ru-RU" sz="1800" dirty="0" err="1"/>
              <a:t>учтение</a:t>
            </a:r>
            <a:r>
              <a:rPr lang="ru-RU" sz="1800" dirty="0"/>
              <a:t> совместимости и доступную информацию, помогая пользователям соблюсти бюджетные рамки.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9618A-4536-46D3-B54E-9A86148A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C00000"/>
                </a:solidFill>
              </a:rPr>
              <a:t>Аналоги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124832-C1B6-44CC-A780-FEDB0EB294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B6AA73-6C15-4E0A-9974-2388EFC6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93" y="1699315"/>
            <a:ext cx="2108916" cy="4512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4D0E92-3C9B-4B2C-9414-22FADF88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762326"/>
            <a:ext cx="2108916" cy="4449191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04C8D900-D0B4-4200-BB5C-272BBDCFE9E1}"/>
              </a:ext>
            </a:extLst>
          </p:cNvPr>
          <p:cNvSpPr/>
          <p:nvPr/>
        </p:nvSpPr>
        <p:spPr>
          <a:xfrm>
            <a:off x="8940805" y="1160372"/>
            <a:ext cx="2108916" cy="69141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99"/>
              </a:lnSpc>
              <a:buNone/>
            </a:pPr>
            <a:r>
              <a:rPr lang="ru-RU" sz="1750" dirty="0">
                <a:solidFill>
                  <a:schemeClr val="bg2"/>
                </a:solidFill>
                <a:ea typeface="Arimo" pitchFamily="34" charset="-122"/>
              </a:rPr>
              <a:t>Собери свой </a:t>
            </a:r>
            <a:r>
              <a:rPr lang="ru-RU" sz="1750" dirty="0" err="1">
                <a:solidFill>
                  <a:schemeClr val="bg2"/>
                </a:solidFill>
                <a:ea typeface="Arimo" pitchFamily="34" charset="-122"/>
              </a:rPr>
              <a:t>пк</a:t>
            </a:r>
            <a:endParaRPr lang="en-US" sz="1750" dirty="0">
              <a:solidFill>
                <a:schemeClr val="bg2"/>
              </a:solidFill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3D5FE72-267E-4541-8069-89D75F984D57}"/>
              </a:ext>
            </a:extLst>
          </p:cNvPr>
          <p:cNvSpPr/>
          <p:nvPr/>
        </p:nvSpPr>
        <p:spPr>
          <a:xfrm>
            <a:off x="838200" y="1163999"/>
            <a:ext cx="2838522" cy="71719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chemeClr val="bg2"/>
                </a:solidFill>
                <a:latin typeface="+mj-lt"/>
                <a:ea typeface="Arimo" pitchFamily="34" charset="-122"/>
              </a:rPr>
              <a:t>PC Builder: Part Picker</a:t>
            </a:r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0A7AE7-81E4-41AC-90FF-C9F35023A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09141" y="1699315"/>
            <a:ext cx="4173718" cy="41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983432" y="858966"/>
            <a:ext cx="10370368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003D"/>
              </a:buClr>
              <a:buSzPct val="100000"/>
              <a:buFont typeface="Arial"/>
              <a:buNone/>
            </a:pPr>
            <a:r>
              <a:rPr lang="ru-RU" dirty="0"/>
              <a:t>Архитектура системы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623663" y="643472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9BD27A-63D2-41F8-B366-88D515BE79DB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5662367" y="1282866"/>
            <a:ext cx="6165128" cy="4991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128A5-F30B-41B2-A1CB-63A786C61CEF}"/>
              </a:ext>
            </a:extLst>
          </p:cNvPr>
          <p:cNvSpPr txBox="1"/>
          <p:nvPr/>
        </p:nvSpPr>
        <p:spPr>
          <a:xfrm>
            <a:off x="219862" y="3036788"/>
            <a:ext cx="4823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Пользователь может взаимодействовать с данными непосредственно через мобильное устройство, и база данных хранится локально на смартфоне.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DBE33-0AA7-4593-B64D-63FD24F8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Диаграмма вариантов использования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6FADA4-9D54-4C07-BE33-16B7EE2D1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B538D3-08B2-4AC2-9C54-75F2076E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327"/>
            <a:ext cx="5715193" cy="41149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628250-25B2-421A-AB00-B3964C51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593" y="1685866"/>
            <a:ext cx="4915066" cy="34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DE2B4-6462-4F90-95B7-AE5121B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Интерфейс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22F972-E0B0-4C56-93D8-DD6D9221A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1EE8D7-13FE-4B24-BC7C-1935F9A4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9" y="1282866"/>
            <a:ext cx="2901649" cy="48946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3EC474-7D1A-408E-9DEA-68107D06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50" y="1282866"/>
            <a:ext cx="2955100" cy="48946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3CE34-0C00-4E80-B78A-1FC728404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580" y="1282866"/>
            <a:ext cx="2967366" cy="4894624"/>
          </a:xfrm>
          <a:prstGeom prst="rect">
            <a:avLst/>
          </a:prstGeom>
        </p:spPr>
      </p:pic>
      <p:pic>
        <p:nvPicPr>
          <p:cNvPr id="12" name="Рисунок 11" descr="Попкорн и Pusheen">
            <a:extLst>
              <a:ext uri="{FF2B5EF4-FFF2-40B4-BE49-F238E27FC236}">
                <a16:creationId xmlns:a16="http://schemas.microsoft.com/office/drawing/2014/main" id="{1485BCA4-F913-4678-9BCF-A46AB1CEB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616" y="384351"/>
            <a:ext cx="1122878" cy="1122878"/>
          </a:xfrm>
          <a:prstGeom prst="rect">
            <a:avLst/>
          </a:prstGeom>
        </p:spPr>
      </p:pic>
      <p:pic>
        <p:nvPicPr>
          <p:cNvPr id="14" name="Рисунок 13" descr="Pusheen приветствует">
            <a:extLst>
              <a:ext uri="{FF2B5EF4-FFF2-40B4-BE49-F238E27FC236}">
                <a16:creationId xmlns:a16="http://schemas.microsoft.com/office/drawing/2014/main" id="{2D92D265-4CFC-4C2D-85F4-9653E72D6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69" y="445497"/>
            <a:ext cx="1160261" cy="11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0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DE2B4-6462-4F90-95B7-AE5121B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Интерфейс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22F972-E0B0-4C56-93D8-DD6D9221A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1EE8D7-13FE-4B24-BC7C-1935F9A4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6269" y="1343217"/>
            <a:ext cx="2901649" cy="47739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3EC474-7D1A-408E-9DEA-68107D06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18450" y="1338134"/>
            <a:ext cx="2955100" cy="47840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03CE34-0C00-4E80-B78A-1FC728404F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28396" y="1282866"/>
            <a:ext cx="2933734" cy="4894624"/>
          </a:xfrm>
          <a:prstGeom prst="rect">
            <a:avLst/>
          </a:prstGeom>
        </p:spPr>
      </p:pic>
      <p:pic>
        <p:nvPicPr>
          <p:cNvPr id="5" name="Рисунок 4" descr="Культурист  со сплошной заливкой">
            <a:extLst>
              <a:ext uri="{FF2B5EF4-FFF2-40B4-BE49-F238E27FC236}">
                <a16:creationId xmlns:a16="http://schemas.microsoft.com/office/drawing/2014/main" id="{EF0C7D25-267F-4E53-8EA3-57EE6EFAA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7966" y="452015"/>
            <a:ext cx="914400" cy="914400"/>
          </a:xfrm>
          <a:prstGeom prst="rect">
            <a:avLst/>
          </a:prstGeom>
        </p:spPr>
      </p:pic>
      <p:pic>
        <p:nvPicPr>
          <p:cNvPr id="11" name="Рисунок 10" descr="Квадратная академическая шапочка со сплошной заливкой">
            <a:extLst>
              <a:ext uri="{FF2B5EF4-FFF2-40B4-BE49-F238E27FC236}">
                <a16:creationId xmlns:a16="http://schemas.microsoft.com/office/drawing/2014/main" id="{6F37DA1E-539D-4B84-9104-2B939A85A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830232">
            <a:off x="20739" y="825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84F79-3B4D-45B7-9B9B-8FE8117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3CD60D-8E85-43FE-8725-2948128C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506" y="1647696"/>
            <a:ext cx="10370368" cy="4351338"/>
          </a:xfrm>
        </p:spPr>
        <p:txBody>
          <a:bodyPr/>
          <a:lstStyle/>
          <a:p>
            <a:pPr marL="50800" indent="0">
              <a:buNone/>
            </a:pPr>
            <a:r>
              <a:rPr lang="ru-RU" sz="1800" dirty="0"/>
              <a:t>Приложение “</a:t>
            </a:r>
            <a:r>
              <a:rPr lang="en-US" sz="1800" dirty="0" err="1"/>
              <a:t>BuildItRight</a:t>
            </a:r>
            <a:r>
              <a:rPr lang="ru-RU" sz="1800" dirty="0"/>
              <a:t>" предоставляет удобный интерфейс</a:t>
            </a:r>
            <a:r>
              <a:rPr lang="en-US" sz="1800" dirty="0"/>
              <a:t> XML-</a:t>
            </a:r>
            <a:r>
              <a:rPr lang="ru-RU" sz="1800" dirty="0"/>
              <a:t>разметки для пользователей</a:t>
            </a:r>
            <a:r>
              <a:rPr lang="en-US" sz="1800" dirty="0"/>
              <a:t>, </a:t>
            </a:r>
            <a:r>
              <a:rPr lang="ru-RU" sz="1800" dirty="0"/>
              <a:t>упрощающий взаимодействие с приложением.</a:t>
            </a:r>
          </a:p>
          <a:p>
            <a:pPr marL="50800" indent="0">
              <a:buNone/>
            </a:pPr>
            <a:r>
              <a:rPr lang="ru-RU" sz="1800" dirty="0"/>
              <a:t>Одним из ключевых преимуществ приложения является наличие 12 таблиц баз данных и связей, что позволяет более глубоко исследовать и анализировать комплектующие.</a:t>
            </a:r>
          </a:p>
          <a:p>
            <a:pPr marL="50800" indent="0">
              <a:buNone/>
            </a:pPr>
            <a:r>
              <a:rPr lang="ru-RU" sz="1800" dirty="0"/>
              <a:t>Возможность использования приложения в оффлайн-режиме обеспечивает гибкость пользователям, позволяя проводить анализ совместимости комплектующих в любых условиях.</a:t>
            </a:r>
          </a:p>
          <a:p>
            <a:pPr marL="50800" indent="0">
              <a:buNone/>
            </a:pPr>
            <a:r>
              <a:rPr lang="ru-RU" sz="1800" dirty="0"/>
              <a:t>Разработка велась с использованием приложений </a:t>
            </a:r>
            <a:r>
              <a:rPr lang="ru-RU" sz="1800" dirty="0" err="1"/>
              <a:t>Android</a:t>
            </a:r>
            <a:r>
              <a:rPr lang="ru-RU" sz="1800" dirty="0"/>
              <a:t> Studio и языка программирования </a:t>
            </a:r>
            <a:r>
              <a:rPr lang="ru-RU" sz="1800" dirty="0" err="1"/>
              <a:t>Kotlin</a:t>
            </a:r>
            <a:r>
              <a:rPr lang="ru-RU" sz="1800" dirty="0"/>
              <a:t>, что подчеркивает стремление к оптимальной производительности и соответствию современным требованиям пользователей. В целом, приложение предоставляет не только эффективный инструмент для сборки ПК, но и является платформой для будущего развития и внедрения улучшений.</a:t>
            </a:r>
          </a:p>
          <a:p>
            <a:pPr marL="50800" indent="0">
              <a:buNone/>
            </a:pPr>
            <a:endParaRPr lang="ru-RU"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49B037-5310-4E29-8973-13FD271F12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3671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нягининские цвета">
      <a:dk1>
        <a:srgbClr val="990033"/>
      </a:dk1>
      <a:lt1>
        <a:srgbClr val="FFFFFF"/>
      </a:lt1>
      <a:dk2>
        <a:srgbClr val="000000"/>
      </a:dk2>
      <a:lt2>
        <a:srgbClr val="E7E6E6"/>
      </a:lt2>
      <a:accent1>
        <a:srgbClr val="990033"/>
      </a:accent1>
      <a:accent2>
        <a:srgbClr val="3A3838"/>
      </a:accent2>
      <a:accent3>
        <a:srgbClr val="023160"/>
      </a:accent3>
      <a:accent4>
        <a:srgbClr val="FF9900"/>
      </a:accent4>
      <a:accent5>
        <a:srgbClr val="4A2739"/>
      </a:accent5>
      <a:accent6>
        <a:srgbClr val="CC0066"/>
      </a:accent6>
      <a:hlink>
        <a:srgbClr val="990033"/>
      </a:hlink>
      <a:folHlink>
        <a:srgbClr val="0020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303</Words>
  <Application>Microsoft Office PowerPoint</Application>
  <PresentationFormat>Широкоэкранный</PresentationFormat>
  <Paragraphs>35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Тема Office</vt:lpstr>
      <vt:lpstr>«Разработка мобильного приложения по сборке компьютеров с анализом совместимости комплектующих»</vt:lpstr>
      <vt:lpstr>Актуальность</vt:lpstr>
      <vt:lpstr>Проблема</vt:lpstr>
      <vt:lpstr>Аналоги</vt:lpstr>
      <vt:lpstr>Архитектура системы</vt:lpstr>
      <vt:lpstr>Диаграмма вариантов использования</vt:lpstr>
      <vt:lpstr>Интерфейс</vt:lpstr>
      <vt:lpstr>Интерфейс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«Разработка мобильного приложения по сборке компьютеров с анализом совместимости комплектующих»</dc:title>
  <dc:creator>HealthZero</dc:creator>
  <cp:lastModifiedBy>Дмитрий Беркут</cp:lastModifiedBy>
  <cp:revision>14</cp:revision>
  <dcterms:modified xsi:type="dcterms:W3CDTF">2024-07-04T06:51:24Z</dcterms:modified>
</cp:coreProperties>
</file>